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9144000"/>
  <p:notesSz cx="7086600" cy="93726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9" roundtripDataSignature="AMtx7mimuWCAcjB6Jwf0s3A7Pq53DA/d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1" y="1"/>
            <a:ext cx="3070861" cy="468630"/>
          </a:xfrm>
          <a:prstGeom prst="rect">
            <a:avLst/>
          </a:prstGeom>
          <a:noFill/>
          <a:ln>
            <a:noFill/>
          </a:ln>
        </p:spPr>
        <p:txBody>
          <a:bodyPr anchorCtr="0" anchor="t" bIns="47000" lIns="94025" spcFirstLastPara="1" rIns="94025" wrap="square" tIns="47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14102" y="1"/>
            <a:ext cx="3070861" cy="468630"/>
          </a:xfrm>
          <a:prstGeom prst="rect">
            <a:avLst/>
          </a:prstGeom>
          <a:noFill/>
          <a:ln>
            <a:noFill/>
          </a:ln>
        </p:spPr>
        <p:txBody>
          <a:bodyPr anchorCtr="0" anchor="t" bIns="47000" lIns="94025" spcFirstLastPara="1" rIns="94025" wrap="square" tIns="470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98563" y="701675"/>
            <a:ext cx="4689475" cy="3516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8661" y="4451988"/>
            <a:ext cx="5669280" cy="4217670"/>
          </a:xfrm>
          <a:prstGeom prst="rect">
            <a:avLst/>
          </a:prstGeom>
          <a:noFill/>
          <a:ln>
            <a:noFill/>
          </a:ln>
        </p:spPr>
        <p:txBody>
          <a:bodyPr anchorCtr="0" anchor="t" bIns="47000" lIns="94025" spcFirstLastPara="1" rIns="94025" wrap="square" tIns="47000">
            <a:norm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1" y="8902345"/>
            <a:ext cx="3070861" cy="468630"/>
          </a:xfrm>
          <a:prstGeom prst="rect">
            <a:avLst/>
          </a:prstGeom>
          <a:noFill/>
          <a:ln>
            <a:noFill/>
          </a:ln>
        </p:spPr>
        <p:txBody>
          <a:bodyPr anchorCtr="0" anchor="b" bIns="47000" lIns="94025" spcFirstLastPara="1" rIns="94025" wrap="square" tIns="47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14102" y="8902345"/>
            <a:ext cx="3070861" cy="468630"/>
          </a:xfrm>
          <a:prstGeom prst="rect">
            <a:avLst/>
          </a:prstGeom>
          <a:noFill/>
          <a:ln>
            <a:noFill/>
          </a:ln>
        </p:spPr>
        <p:txBody>
          <a:bodyPr anchorCtr="0" anchor="b" bIns="47000" lIns="94025" spcFirstLastPara="1" rIns="94025" wrap="square" tIns="470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/>
          <p:nvPr>
            <p:ph idx="2" type="sldImg"/>
          </p:nvPr>
        </p:nvSpPr>
        <p:spPr>
          <a:xfrm>
            <a:off x="1198563" y="701675"/>
            <a:ext cx="4689475" cy="3516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708661" y="4451988"/>
            <a:ext cx="5669280" cy="4217670"/>
          </a:xfrm>
          <a:prstGeom prst="rect">
            <a:avLst/>
          </a:prstGeom>
          <a:noFill/>
          <a:ln>
            <a:noFill/>
          </a:ln>
        </p:spPr>
        <p:txBody>
          <a:bodyPr anchorCtr="0" anchor="t" bIns="47000" lIns="94025" spcFirstLastPara="1" rIns="94025" wrap="square" tIns="47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 txBox="1"/>
          <p:nvPr>
            <p:ph idx="12" type="sldNum"/>
          </p:nvPr>
        </p:nvSpPr>
        <p:spPr>
          <a:xfrm>
            <a:off x="4014102" y="8902345"/>
            <a:ext cx="3070861" cy="468630"/>
          </a:xfrm>
          <a:prstGeom prst="rect">
            <a:avLst/>
          </a:prstGeom>
          <a:noFill/>
          <a:ln>
            <a:noFill/>
          </a:ln>
        </p:spPr>
        <p:txBody>
          <a:bodyPr anchorCtr="0" anchor="b" bIns="47000" lIns="94025" spcFirstLastPara="1" rIns="94025" wrap="square" tIns="47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:notes"/>
          <p:cNvSpPr txBox="1"/>
          <p:nvPr>
            <p:ph idx="1" type="body"/>
          </p:nvPr>
        </p:nvSpPr>
        <p:spPr>
          <a:xfrm>
            <a:off x="708661" y="4451988"/>
            <a:ext cx="5669280" cy="4217670"/>
          </a:xfrm>
          <a:prstGeom prst="rect">
            <a:avLst/>
          </a:prstGeom>
        </p:spPr>
        <p:txBody>
          <a:bodyPr anchorCtr="0" anchor="t" bIns="47000" lIns="94025" spcFirstLastPara="1" rIns="94025" wrap="square" tIns="470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0:notes"/>
          <p:cNvSpPr/>
          <p:nvPr>
            <p:ph idx="2" type="sldImg"/>
          </p:nvPr>
        </p:nvSpPr>
        <p:spPr>
          <a:xfrm>
            <a:off x="1198563" y="701675"/>
            <a:ext cx="4689475" cy="3516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:notes"/>
          <p:cNvSpPr/>
          <p:nvPr>
            <p:ph idx="2" type="sldImg"/>
          </p:nvPr>
        </p:nvSpPr>
        <p:spPr>
          <a:xfrm>
            <a:off x="1198563" y="701675"/>
            <a:ext cx="4689475" cy="3516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1:notes"/>
          <p:cNvSpPr txBox="1"/>
          <p:nvPr>
            <p:ph idx="1" type="body"/>
          </p:nvPr>
        </p:nvSpPr>
        <p:spPr>
          <a:xfrm>
            <a:off x="708661" y="4451988"/>
            <a:ext cx="5669280" cy="4217670"/>
          </a:xfrm>
          <a:prstGeom prst="rect">
            <a:avLst/>
          </a:prstGeom>
          <a:noFill/>
          <a:ln>
            <a:noFill/>
          </a:ln>
        </p:spPr>
        <p:txBody>
          <a:bodyPr anchorCtr="0" anchor="t" bIns="47000" lIns="94025" spcFirstLastPara="1" rIns="94025" wrap="square" tIns="47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1:notes"/>
          <p:cNvSpPr txBox="1"/>
          <p:nvPr>
            <p:ph idx="12" type="sldNum"/>
          </p:nvPr>
        </p:nvSpPr>
        <p:spPr>
          <a:xfrm>
            <a:off x="4014102" y="8902345"/>
            <a:ext cx="3070861" cy="468630"/>
          </a:xfrm>
          <a:prstGeom prst="rect">
            <a:avLst/>
          </a:prstGeom>
          <a:noFill/>
          <a:ln>
            <a:noFill/>
          </a:ln>
        </p:spPr>
        <p:txBody>
          <a:bodyPr anchorCtr="0" anchor="b" bIns="47000" lIns="94025" spcFirstLastPara="1" rIns="94025" wrap="square" tIns="47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1198563" y="701675"/>
            <a:ext cx="4689475" cy="3516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2:notes"/>
          <p:cNvSpPr txBox="1"/>
          <p:nvPr>
            <p:ph idx="1" type="body"/>
          </p:nvPr>
        </p:nvSpPr>
        <p:spPr>
          <a:xfrm>
            <a:off x="708661" y="4451988"/>
            <a:ext cx="5669280" cy="4217670"/>
          </a:xfrm>
          <a:prstGeom prst="rect">
            <a:avLst/>
          </a:prstGeom>
          <a:noFill/>
          <a:ln>
            <a:noFill/>
          </a:ln>
        </p:spPr>
        <p:txBody>
          <a:bodyPr anchorCtr="0" anchor="t" bIns="47000" lIns="94025" spcFirstLastPara="1" rIns="94025" wrap="square" tIns="47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2:notes"/>
          <p:cNvSpPr txBox="1"/>
          <p:nvPr>
            <p:ph idx="12" type="sldNum"/>
          </p:nvPr>
        </p:nvSpPr>
        <p:spPr>
          <a:xfrm>
            <a:off x="4014102" y="8902345"/>
            <a:ext cx="3070861" cy="468630"/>
          </a:xfrm>
          <a:prstGeom prst="rect">
            <a:avLst/>
          </a:prstGeom>
          <a:noFill/>
          <a:ln>
            <a:noFill/>
          </a:ln>
        </p:spPr>
        <p:txBody>
          <a:bodyPr anchorCtr="0" anchor="b" bIns="47000" lIns="94025" spcFirstLastPara="1" rIns="94025" wrap="square" tIns="47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 txBox="1"/>
          <p:nvPr>
            <p:ph idx="1" type="body"/>
          </p:nvPr>
        </p:nvSpPr>
        <p:spPr>
          <a:xfrm>
            <a:off x="708661" y="4451988"/>
            <a:ext cx="5669280" cy="4217670"/>
          </a:xfrm>
          <a:prstGeom prst="rect">
            <a:avLst/>
          </a:prstGeom>
        </p:spPr>
        <p:txBody>
          <a:bodyPr anchorCtr="0" anchor="t" bIns="47000" lIns="94025" spcFirstLastPara="1" rIns="94025" wrap="square" tIns="470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3:notes"/>
          <p:cNvSpPr/>
          <p:nvPr>
            <p:ph idx="2" type="sldImg"/>
          </p:nvPr>
        </p:nvSpPr>
        <p:spPr>
          <a:xfrm>
            <a:off x="1198563" y="701675"/>
            <a:ext cx="4689475" cy="3516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:notes"/>
          <p:cNvSpPr txBox="1"/>
          <p:nvPr>
            <p:ph idx="1" type="body"/>
          </p:nvPr>
        </p:nvSpPr>
        <p:spPr>
          <a:xfrm>
            <a:off x="708661" y="4451988"/>
            <a:ext cx="5669280" cy="4217670"/>
          </a:xfrm>
          <a:prstGeom prst="rect">
            <a:avLst/>
          </a:prstGeom>
        </p:spPr>
        <p:txBody>
          <a:bodyPr anchorCtr="0" anchor="t" bIns="47000" lIns="94025" spcFirstLastPara="1" rIns="94025" wrap="square" tIns="470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4:notes"/>
          <p:cNvSpPr/>
          <p:nvPr>
            <p:ph idx="2" type="sldImg"/>
          </p:nvPr>
        </p:nvSpPr>
        <p:spPr>
          <a:xfrm>
            <a:off x="1198563" y="701675"/>
            <a:ext cx="4689475" cy="3516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:notes"/>
          <p:cNvSpPr/>
          <p:nvPr>
            <p:ph idx="2" type="sldImg"/>
          </p:nvPr>
        </p:nvSpPr>
        <p:spPr>
          <a:xfrm>
            <a:off x="1198563" y="701675"/>
            <a:ext cx="4689475" cy="3516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5:notes"/>
          <p:cNvSpPr txBox="1"/>
          <p:nvPr>
            <p:ph idx="1" type="body"/>
          </p:nvPr>
        </p:nvSpPr>
        <p:spPr>
          <a:xfrm>
            <a:off x="708661" y="4451988"/>
            <a:ext cx="5669280" cy="4217670"/>
          </a:xfrm>
          <a:prstGeom prst="rect">
            <a:avLst/>
          </a:prstGeom>
          <a:noFill/>
          <a:ln>
            <a:noFill/>
          </a:ln>
        </p:spPr>
        <p:txBody>
          <a:bodyPr anchorCtr="0" anchor="t" bIns="47000" lIns="94025" spcFirstLastPara="1" rIns="94025" wrap="square" tIns="47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5:notes"/>
          <p:cNvSpPr txBox="1"/>
          <p:nvPr>
            <p:ph idx="12" type="sldNum"/>
          </p:nvPr>
        </p:nvSpPr>
        <p:spPr>
          <a:xfrm>
            <a:off x="4014102" y="8902345"/>
            <a:ext cx="3070861" cy="468630"/>
          </a:xfrm>
          <a:prstGeom prst="rect">
            <a:avLst/>
          </a:prstGeom>
          <a:noFill/>
          <a:ln>
            <a:noFill/>
          </a:ln>
        </p:spPr>
        <p:txBody>
          <a:bodyPr anchorCtr="0" anchor="b" bIns="47000" lIns="94025" spcFirstLastPara="1" rIns="94025" wrap="square" tIns="47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 txBox="1"/>
          <p:nvPr>
            <p:ph idx="1" type="body"/>
          </p:nvPr>
        </p:nvSpPr>
        <p:spPr>
          <a:xfrm>
            <a:off x="708661" y="4451988"/>
            <a:ext cx="5669280" cy="4217670"/>
          </a:xfrm>
          <a:prstGeom prst="rect">
            <a:avLst/>
          </a:prstGeom>
        </p:spPr>
        <p:txBody>
          <a:bodyPr anchorCtr="0" anchor="t" bIns="47000" lIns="94025" spcFirstLastPara="1" rIns="94025" wrap="square" tIns="470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6:notes"/>
          <p:cNvSpPr/>
          <p:nvPr>
            <p:ph idx="2" type="sldImg"/>
          </p:nvPr>
        </p:nvSpPr>
        <p:spPr>
          <a:xfrm>
            <a:off x="1198563" y="701675"/>
            <a:ext cx="4689475" cy="3516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:notes"/>
          <p:cNvSpPr txBox="1"/>
          <p:nvPr>
            <p:ph idx="1" type="body"/>
          </p:nvPr>
        </p:nvSpPr>
        <p:spPr>
          <a:xfrm>
            <a:off x="708661" y="4451988"/>
            <a:ext cx="5669280" cy="4217670"/>
          </a:xfrm>
          <a:prstGeom prst="rect">
            <a:avLst/>
          </a:prstGeom>
        </p:spPr>
        <p:txBody>
          <a:bodyPr anchorCtr="0" anchor="t" bIns="47000" lIns="94025" spcFirstLastPara="1" rIns="94025" wrap="square" tIns="470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7:notes"/>
          <p:cNvSpPr/>
          <p:nvPr>
            <p:ph idx="2" type="sldImg"/>
          </p:nvPr>
        </p:nvSpPr>
        <p:spPr>
          <a:xfrm>
            <a:off x="1198563" y="701675"/>
            <a:ext cx="4689475" cy="3516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:notes"/>
          <p:cNvSpPr txBox="1"/>
          <p:nvPr>
            <p:ph idx="1" type="body"/>
          </p:nvPr>
        </p:nvSpPr>
        <p:spPr>
          <a:xfrm>
            <a:off x="708661" y="4451988"/>
            <a:ext cx="5669280" cy="4217670"/>
          </a:xfrm>
          <a:prstGeom prst="rect">
            <a:avLst/>
          </a:prstGeom>
        </p:spPr>
        <p:txBody>
          <a:bodyPr anchorCtr="0" anchor="t" bIns="47000" lIns="94025" spcFirstLastPara="1" rIns="94025" wrap="square" tIns="470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:notes"/>
          <p:cNvSpPr/>
          <p:nvPr>
            <p:ph idx="2" type="sldImg"/>
          </p:nvPr>
        </p:nvSpPr>
        <p:spPr>
          <a:xfrm>
            <a:off x="1198563" y="701675"/>
            <a:ext cx="4689475" cy="3516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:notes"/>
          <p:cNvSpPr txBox="1"/>
          <p:nvPr>
            <p:ph idx="1" type="body"/>
          </p:nvPr>
        </p:nvSpPr>
        <p:spPr>
          <a:xfrm>
            <a:off x="708661" y="4451988"/>
            <a:ext cx="5669280" cy="4217670"/>
          </a:xfrm>
          <a:prstGeom prst="rect">
            <a:avLst/>
          </a:prstGeom>
        </p:spPr>
        <p:txBody>
          <a:bodyPr anchorCtr="0" anchor="t" bIns="47000" lIns="94025" spcFirstLastPara="1" rIns="94025" wrap="square" tIns="470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:notes"/>
          <p:cNvSpPr/>
          <p:nvPr>
            <p:ph idx="2" type="sldImg"/>
          </p:nvPr>
        </p:nvSpPr>
        <p:spPr>
          <a:xfrm>
            <a:off x="1198563" y="701675"/>
            <a:ext cx="4689475" cy="3516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708661" y="4451988"/>
            <a:ext cx="5669280" cy="4217670"/>
          </a:xfrm>
          <a:prstGeom prst="rect">
            <a:avLst/>
          </a:prstGeom>
        </p:spPr>
        <p:txBody>
          <a:bodyPr anchorCtr="0" anchor="t" bIns="47000" lIns="94025" spcFirstLastPara="1" rIns="94025" wrap="square" tIns="470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:notes"/>
          <p:cNvSpPr/>
          <p:nvPr>
            <p:ph idx="2" type="sldImg"/>
          </p:nvPr>
        </p:nvSpPr>
        <p:spPr>
          <a:xfrm>
            <a:off x="1198563" y="701675"/>
            <a:ext cx="4689475" cy="3516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:notes"/>
          <p:cNvSpPr txBox="1"/>
          <p:nvPr>
            <p:ph idx="1" type="body"/>
          </p:nvPr>
        </p:nvSpPr>
        <p:spPr>
          <a:xfrm>
            <a:off x="708661" y="4451988"/>
            <a:ext cx="5669280" cy="4217670"/>
          </a:xfrm>
          <a:prstGeom prst="rect">
            <a:avLst/>
          </a:prstGeom>
        </p:spPr>
        <p:txBody>
          <a:bodyPr anchorCtr="0" anchor="t" bIns="47000" lIns="94025" spcFirstLastPara="1" rIns="94025" wrap="square" tIns="470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:notes"/>
          <p:cNvSpPr/>
          <p:nvPr>
            <p:ph idx="2" type="sldImg"/>
          </p:nvPr>
        </p:nvSpPr>
        <p:spPr>
          <a:xfrm>
            <a:off x="1198563" y="701675"/>
            <a:ext cx="4689475" cy="3516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/>
          <p:nvPr>
            <p:ph idx="2" type="sldImg"/>
          </p:nvPr>
        </p:nvSpPr>
        <p:spPr>
          <a:xfrm>
            <a:off x="1198563" y="701675"/>
            <a:ext cx="4689475" cy="3516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21:notes"/>
          <p:cNvSpPr txBox="1"/>
          <p:nvPr>
            <p:ph idx="1" type="body"/>
          </p:nvPr>
        </p:nvSpPr>
        <p:spPr>
          <a:xfrm>
            <a:off x="708661" y="4451988"/>
            <a:ext cx="5669280" cy="4217670"/>
          </a:xfrm>
          <a:prstGeom prst="rect">
            <a:avLst/>
          </a:prstGeom>
          <a:noFill/>
          <a:ln>
            <a:noFill/>
          </a:ln>
        </p:spPr>
        <p:txBody>
          <a:bodyPr anchorCtr="0" anchor="t" bIns="47000" lIns="94025" spcFirstLastPara="1" rIns="94025" wrap="square" tIns="47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:notes"/>
          <p:cNvSpPr txBox="1"/>
          <p:nvPr>
            <p:ph idx="12" type="sldNum"/>
          </p:nvPr>
        </p:nvSpPr>
        <p:spPr>
          <a:xfrm>
            <a:off x="4014102" y="8902345"/>
            <a:ext cx="3070861" cy="468630"/>
          </a:xfrm>
          <a:prstGeom prst="rect">
            <a:avLst/>
          </a:prstGeom>
          <a:noFill/>
          <a:ln>
            <a:noFill/>
          </a:ln>
        </p:spPr>
        <p:txBody>
          <a:bodyPr anchorCtr="0" anchor="b" bIns="47000" lIns="94025" spcFirstLastPara="1" rIns="94025" wrap="square" tIns="47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:notes"/>
          <p:cNvSpPr txBox="1"/>
          <p:nvPr>
            <p:ph idx="1" type="body"/>
          </p:nvPr>
        </p:nvSpPr>
        <p:spPr>
          <a:xfrm>
            <a:off x="708661" y="4451988"/>
            <a:ext cx="5669280" cy="4217670"/>
          </a:xfrm>
          <a:prstGeom prst="rect">
            <a:avLst/>
          </a:prstGeom>
        </p:spPr>
        <p:txBody>
          <a:bodyPr anchorCtr="0" anchor="t" bIns="47000" lIns="94025" spcFirstLastPara="1" rIns="94025" wrap="square" tIns="470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2:notes"/>
          <p:cNvSpPr/>
          <p:nvPr>
            <p:ph idx="2" type="sldImg"/>
          </p:nvPr>
        </p:nvSpPr>
        <p:spPr>
          <a:xfrm>
            <a:off x="1198563" y="701675"/>
            <a:ext cx="4689475" cy="3516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:notes"/>
          <p:cNvSpPr txBox="1"/>
          <p:nvPr>
            <p:ph idx="1" type="body"/>
          </p:nvPr>
        </p:nvSpPr>
        <p:spPr>
          <a:xfrm>
            <a:off x="708661" y="4451988"/>
            <a:ext cx="5669280" cy="4217670"/>
          </a:xfrm>
          <a:prstGeom prst="rect">
            <a:avLst/>
          </a:prstGeom>
        </p:spPr>
        <p:txBody>
          <a:bodyPr anchorCtr="0" anchor="t" bIns="47000" lIns="94025" spcFirstLastPara="1" rIns="94025" wrap="square" tIns="470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:notes"/>
          <p:cNvSpPr/>
          <p:nvPr>
            <p:ph idx="2" type="sldImg"/>
          </p:nvPr>
        </p:nvSpPr>
        <p:spPr>
          <a:xfrm>
            <a:off x="1198563" y="701675"/>
            <a:ext cx="4689475" cy="3516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708661" y="4451988"/>
            <a:ext cx="5669280" cy="4217670"/>
          </a:xfrm>
          <a:prstGeom prst="rect">
            <a:avLst/>
          </a:prstGeom>
        </p:spPr>
        <p:txBody>
          <a:bodyPr anchorCtr="0" anchor="t" bIns="47000" lIns="94025" spcFirstLastPara="1" rIns="94025" wrap="square" tIns="470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:notes"/>
          <p:cNvSpPr/>
          <p:nvPr>
            <p:ph idx="2" type="sldImg"/>
          </p:nvPr>
        </p:nvSpPr>
        <p:spPr>
          <a:xfrm>
            <a:off x="1198563" y="701675"/>
            <a:ext cx="4689475" cy="3516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708661" y="4451988"/>
            <a:ext cx="5669280" cy="4217670"/>
          </a:xfrm>
          <a:prstGeom prst="rect">
            <a:avLst/>
          </a:prstGeom>
        </p:spPr>
        <p:txBody>
          <a:bodyPr anchorCtr="0" anchor="t" bIns="47000" lIns="94025" spcFirstLastPara="1" rIns="94025" wrap="square" tIns="470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:notes"/>
          <p:cNvSpPr/>
          <p:nvPr>
            <p:ph idx="2" type="sldImg"/>
          </p:nvPr>
        </p:nvSpPr>
        <p:spPr>
          <a:xfrm>
            <a:off x="1198563" y="701675"/>
            <a:ext cx="4689475" cy="3516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708661" y="4451988"/>
            <a:ext cx="5669280" cy="4217670"/>
          </a:xfrm>
          <a:prstGeom prst="rect">
            <a:avLst/>
          </a:prstGeom>
        </p:spPr>
        <p:txBody>
          <a:bodyPr anchorCtr="0" anchor="t" bIns="47000" lIns="94025" spcFirstLastPara="1" rIns="94025" wrap="square" tIns="470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5:notes"/>
          <p:cNvSpPr/>
          <p:nvPr>
            <p:ph idx="2" type="sldImg"/>
          </p:nvPr>
        </p:nvSpPr>
        <p:spPr>
          <a:xfrm>
            <a:off x="1198563" y="701675"/>
            <a:ext cx="4689475" cy="3516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 txBox="1"/>
          <p:nvPr>
            <p:ph idx="1" type="body"/>
          </p:nvPr>
        </p:nvSpPr>
        <p:spPr>
          <a:xfrm>
            <a:off x="708661" y="4451988"/>
            <a:ext cx="5669280" cy="4217670"/>
          </a:xfrm>
          <a:prstGeom prst="rect">
            <a:avLst/>
          </a:prstGeom>
        </p:spPr>
        <p:txBody>
          <a:bodyPr anchorCtr="0" anchor="t" bIns="47000" lIns="94025" spcFirstLastPara="1" rIns="94025" wrap="square" tIns="470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6:notes"/>
          <p:cNvSpPr/>
          <p:nvPr>
            <p:ph idx="2" type="sldImg"/>
          </p:nvPr>
        </p:nvSpPr>
        <p:spPr>
          <a:xfrm>
            <a:off x="1198563" y="701675"/>
            <a:ext cx="4689475" cy="3516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/>
          <p:nvPr>
            <p:ph idx="1" type="body"/>
          </p:nvPr>
        </p:nvSpPr>
        <p:spPr>
          <a:xfrm>
            <a:off x="708661" y="4451988"/>
            <a:ext cx="5669280" cy="4217670"/>
          </a:xfrm>
          <a:prstGeom prst="rect">
            <a:avLst/>
          </a:prstGeom>
        </p:spPr>
        <p:txBody>
          <a:bodyPr anchorCtr="0" anchor="t" bIns="47000" lIns="94025" spcFirstLastPara="1" rIns="94025" wrap="square" tIns="470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7:notes"/>
          <p:cNvSpPr/>
          <p:nvPr>
            <p:ph idx="2" type="sldImg"/>
          </p:nvPr>
        </p:nvSpPr>
        <p:spPr>
          <a:xfrm>
            <a:off x="1198563" y="701675"/>
            <a:ext cx="4689475" cy="3516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 txBox="1"/>
          <p:nvPr>
            <p:ph idx="1" type="body"/>
          </p:nvPr>
        </p:nvSpPr>
        <p:spPr>
          <a:xfrm>
            <a:off x="708661" y="4451988"/>
            <a:ext cx="5669280" cy="4217670"/>
          </a:xfrm>
          <a:prstGeom prst="rect">
            <a:avLst/>
          </a:prstGeom>
        </p:spPr>
        <p:txBody>
          <a:bodyPr anchorCtr="0" anchor="t" bIns="47000" lIns="94025" spcFirstLastPara="1" rIns="94025" wrap="square" tIns="470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:notes"/>
          <p:cNvSpPr/>
          <p:nvPr>
            <p:ph idx="2" type="sldImg"/>
          </p:nvPr>
        </p:nvSpPr>
        <p:spPr>
          <a:xfrm>
            <a:off x="1198563" y="701675"/>
            <a:ext cx="4689475" cy="3516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:notes"/>
          <p:cNvSpPr txBox="1"/>
          <p:nvPr>
            <p:ph idx="1" type="body"/>
          </p:nvPr>
        </p:nvSpPr>
        <p:spPr>
          <a:xfrm>
            <a:off x="708661" y="4451988"/>
            <a:ext cx="5669280" cy="4217670"/>
          </a:xfrm>
          <a:prstGeom prst="rect">
            <a:avLst/>
          </a:prstGeom>
        </p:spPr>
        <p:txBody>
          <a:bodyPr anchorCtr="0" anchor="t" bIns="47000" lIns="94025" spcFirstLastPara="1" rIns="94025" wrap="square" tIns="470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:notes"/>
          <p:cNvSpPr/>
          <p:nvPr>
            <p:ph idx="2" type="sldImg"/>
          </p:nvPr>
        </p:nvSpPr>
        <p:spPr>
          <a:xfrm>
            <a:off x="1198563" y="701675"/>
            <a:ext cx="4689475" cy="3516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ady_logo_full" id="15" name="Google Shape;1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39000" y="6370638"/>
            <a:ext cx="1676400" cy="338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ttersonColor_1" id="16" name="Google Shape;1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0" y="0"/>
            <a:ext cx="3922713" cy="685958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5"/>
          <p:cNvSpPr txBox="1"/>
          <p:nvPr>
            <p:ph type="ctrTitle"/>
          </p:nvPr>
        </p:nvSpPr>
        <p:spPr>
          <a:xfrm>
            <a:off x="3200400" y="1143000"/>
            <a:ext cx="4953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>
                <a:solidFill>
                  <a:srgbClr val="2847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5"/>
          <p:cNvSpPr txBox="1"/>
          <p:nvPr>
            <p:ph idx="1" type="subTitle"/>
          </p:nvPr>
        </p:nvSpPr>
        <p:spPr>
          <a:xfrm>
            <a:off x="3200400" y="4419600"/>
            <a:ext cx="5029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Clr>
                <a:srgbClr val="284794"/>
              </a:buClr>
              <a:buSzPts val="2000"/>
              <a:buFont typeface="Calibri"/>
              <a:buNone/>
              <a:defRPr b="0" i="0" sz="2000">
                <a:solidFill>
                  <a:srgbClr val="2847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4"/>
          <p:cNvSpPr txBox="1"/>
          <p:nvPr>
            <p:ph type="title"/>
          </p:nvPr>
        </p:nvSpPr>
        <p:spPr>
          <a:xfrm>
            <a:off x="1143000" y="381000"/>
            <a:ext cx="7543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1" type="body"/>
          </p:nvPr>
        </p:nvSpPr>
        <p:spPr>
          <a:xfrm rot="5400000">
            <a:off x="2423319" y="-137318"/>
            <a:ext cx="4983163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5"/>
          <p:cNvSpPr txBox="1"/>
          <p:nvPr>
            <p:ph type="title"/>
          </p:nvPr>
        </p:nvSpPr>
        <p:spPr>
          <a:xfrm rot="5400000">
            <a:off x="4871244" y="2310607"/>
            <a:ext cx="5745163" cy="1885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5"/>
          <p:cNvSpPr txBox="1"/>
          <p:nvPr>
            <p:ph idx="1" type="body"/>
          </p:nvPr>
        </p:nvSpPr>
        <p:spPr>
          <a:xfrm rot="5400000">
            <a:off x="1023144" y="500856"/>
            <a:ext cx="5745163" cy="550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6"/>
          <p:cNvSpPr txBox="1"/>
          <p:nvPr>
            <p:ph type="title"/>
          </p:nvPr>
        </p:nvSpPr>
        <p:spPr>
          <a:xfrm>
            <a:off x="1143000" y="381000"/>
            <a:ext cx="7543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idx="1" type="body"/>
          </p:nvPr>
        </p:nvSpPr>
        <p:spPr>
          <a:xfrm>
            <a:off x="1143000" y="1143000"/>
            <a:ext cx="75438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2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/>
          <p:nvPr>
            <p:ph type="title"/>
          </p:nvPr>
        </p:nvSpPr>
        <p:spPr>
          <a:xfrm>
            <a:off x="1143000" y="381000"/>
            <a:ext cx="7543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" type="body"/>
          </p:nvPr>
        </p:nvSpPr>
        <p:spPr>
          <a:xfrm>
            <a:off x="1143000" y="1143000"/>
            <a:ext cx="36957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30" name="Google Shape;30;p29"/>
          <p:cNvSpPr txBox="1"/>
          <p:nvPr>
            <p:ph idx="2" type="body"/>
          </p:nvPr>
        </p:nvSpPr>
        <p:spPr>
          <a:xfrm>
            <a:off x="4991100" y="1143000"/>
            <a:ext cx="36957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/>
          <p:nvPr>
            <p:ph type="title"/>
          </p:nvPr>
        </p:nvSpPr>
        <p:spPr>
          <a:xfrm>
            <a:off x="1143000" y="381000"/>
            <a:ext cx="7543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39" name="Google Shape;39;p3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0" name="Google Shape;40;p3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1" name="Google Shape;41;p3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45" name="Google Shape;45;p3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jpg"/><Relationship Id="rId2" Type="http://schemas.openxmlformats.org/officeDocument/2006/relationships/image" Target="../media/image33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title"/>
          </p:nvPr>
        </p:nvSpPr>
        <p:spPr>
          <a:xfrm>
            <a:off x="1143000" y="381000"/>
            <a:ext cx="7543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2847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2847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2847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2847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2847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4"/>
          <p:cNvSpPr txBox="1"/>
          <p:nvPr>
            <p:ph idx="1" type="body"/>
          </p:nvPr>
        </p:nvSpPr>
        <p:spPr>
          <a:xfrm>
            <a:off x="1143000" y="1143000"/>
            <a:ext cx="75438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9370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–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rady_logo_full" id="12" name="Google Shape;12;p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239000" y="6370638"/>
            <a:ext cx="1676400" cy="338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tterson_side" id="13" name="Google Shape;1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09600" y="-1588"/>
            <a:ext cx="1508125" cy="685958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Relationship Id="rId4" Type="http://schemas.openxmlformats.org/officeDocument/2006/relationships/image" Target="../media/image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jpg"/><Relationship Id="rId4" Type="http://schemas.openxmlformats.org/officeDocument/2006/relationships/image" Target="../media/image2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34.jpg"/><Relationship Id="rId5" Type="http://schemas.openxmlformats.org/officeDocument/2006/relationships/image" Target="../media/image10.jp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>
            <p:ph type="ctrTitle"/>
          </p:nvPr>
        </p:nvSpPr>
        <p:spPr>
          <a:xfrm>
            <a:off x="1295400" y="304800"/>
            <a:ext cx="7848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The Rady School of Management</a:t>
            </a:r>
            <a:br>
              <a:rPr lang="en-US" sz="3600">
                <a:latin typeface="Arial"/>
                <a:ea typeface="Arial"/>
                <a:cs typeface="Arial"/>
                <a:sym typeface="Arial"/>
              </a:rPr>
            </a:br>
            <a:endParaRPr b="0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 txBox="1"/>
          <p:nvPr>
            <p:ph idx="1" type="subTitle"/>
          </p:nvPr>
        </p:nvSpPr>
        <p:spPr>
          <a:xfrm>
            <a:off x="1905000" y="1600200"/>
            <a:ext cx="69342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MGT 167 •  Fall 2023</a:t>
            </a:r>
            <a:b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b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Social Entrepreneurship: </a:t>
            </a:r>
            <a:br>
              <a:rPr b="1" lang="en-US"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Doing Well by Doing Good </a:t>
            </a:r>
            <a:endParaRPr/>
          </a:p>
          <a:p>
            <a:pPr indent="0" lvl="0" marL="0" rtl="0" algn="ctr">
              <a:spcBef>
                <a:spcPts val="700"/>
              </a:spcBef>
              <a:spcAft>
                <a:spcPts val="0"/>
              </a:spcAft>
              <a:buClr>
                <a:srgbClr val="284794"/>
              </a:buClr>
              <a:buSzPts val="3500"/>
              <a:buFont typeface="Calibri"/>
              <a:buNone/>
            </a:pPr>
            <a:r>
              <a:t/>
            </a:r>
            <a:endParaRPr b="1"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Wednesday, October 25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/>
          <p:cNvSpPr txBox="1"/>
          <p:nvPr>
            <p:ph type="title"/>
          </p:nvPr>
        </p:nvSpPr>
        <p:spPr>
          <a:xfrm>
            <a:off x="1828800" y="4593431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  <p:sp>
        <p:nvSpPr>
          <p:cNvPr id="126" name="Google Shape;126;p10"/>
          <p:cNvSpPr txBox="1"/>
          <p:nvPr>
            <p:ph idx="1" type="body"/>
          </p:nvPr>
        </p:nvSpPr>
        <p:spPr>
          <a:xfrm>
            <a:off x="1219200" y="4267200"/>
            <a:ext cx="73152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800"/>
              <a:buFont typeface="Calibri"/>
              <a:buNone/>
            </a:pPr>
            <a:r>
              <a:rPr b="1" lang="en-US" sz="4800">
                <a:solidFill>
                  <a:srgbClr val="7030A0"/>
                </a:solidFill>
              </a:rPr>
              <a:t>Passion Pitch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rgbClr val="FF9300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rgbClr val="FF9300"/>
                </a:solidFill>
              </a:rPr>
              <a:t>Food Waste</a:t>
            </a:r>
            <a:endParaRPr/>
          </a:p>
        </p:txBody>
      </p:sp>
      <p:pic>
        <p:nvPicPr>
          <p:cNvPr id="127" name="Google Shape;127;p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823" l="0" r="0" t="11824"/>
          <a:stretch/>
        </p:blipFill>
        <p:spPr>
          <a:xfrm>
            <a:off x="2895600" y="381000"/>
            <a:ext cx="4152900" cy="3861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"/>
          <p:cNvSpPr txBox="1"/>
          <p:nvPr>
            <p:ph type="ctrTitle"/>
          </p:nvPr>
        </p:nvSpPr>
        <p:spPr>
          <a:xfrm>
            <a:off x="1676400" y="-304800"/>
            <a:ext cx="69342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The Rady School of Management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1"/>
          <p:cNvSpPr txBox="1"/>
          <p:nvPr>
            <p:ph idx="1" type="subTitle"/>
          </p:nvPr>
        </p:nvSpPr>
        <p:spPr>
          <a:xfrm>
            <a:off x="762000" y="1676400"/>
            <a:ext cx="96012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en-U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 Raising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en-U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en-U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rtl="0" algn="ctr">
              <a:spcBef>
                <a:spcPts val="700"/>
              </a:spcBef>
              <a:spcAft>
                <a:spcPts val="0"/>
              </a:spcAft>
              <a:buClr>
                <a:srgbClr val="284794"/>
              </a:buClr>
              <a:buSzPts val="3500"/>
              <a:buFont typeface="Calibri"/>
              <a:buNone/>
            </a:pPr>
            <a:r>
              <a:t/>
            </a:r>
            <a:endParaRPr b="1"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200" y="4038600"/>
            <a:ext cx="40386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"/>
          <p:cNvSpPr txBox="1"/>
          <p:nvPr>
            <p:ph type="ctrTitle"/>
          </p:nvPr>
        </p:nvSpPr>
        <p:spPr>
          <a:xfrm>
            <a:off x="1676400" y="-304800"/>
            <a:ext cx="69342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Social Entrepreneurship</a:t>
            </a:r>
            <a:br>
              <a:rPr lang="en-US" sz="3600">
                <a:latin typeface="Arial"/>
                <a:ea typeface="Arial"/>
                <a:cs typeface="Arial"/>
                <a:sym typeface="Arial"/>
              </a:rPr>
            </a:br>
            <a:endParaRPr b="0"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2"/>
          <p:cNvSpPr txBox="1"/>
          <p:nvPr>
            <p:ph idx="1" type="subTitle"/>
          </p:nvPr>
        </p:nvSpPr>
        <p:spPr>
          <a:xfrm>
            <a:off x="1676400" y="558800"/>
            <a:ext cx="80772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84794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have…</a:t>
            </a:r>
            <a:endParaRPr/>
          </a:p>
          <a:p>
            <a:pPr indent="-457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Passion for doing well by doing good</a:t>
            </a:r>
            <a:endParaRPr/>
          </a:p>
          <a:p>
            <a:pPr indent="-457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Fundamentals of non-profits</a:t>
            </a:r>
            <a:endParaRPr/>
          </a:p>
          <a:p>
            <a:pPr indent="-457200" lvl="0" marL="457200" rtl="0" algn="l">
              <a:spcBef>
                <a:spcPts val="600"/>
              </a:spcBef>
              <a:spcAft>
                <a:spcPts val="0"/>
              </a:spcAft>
              <a:buClr>
                <a:srgbClr val="284794"/>
              </a:buClr>
              <a:buSzPts val="3000"/>
              <a:buFont typeface="Arial"/>
              <a:buAutoNum type="arabicPeriod"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Now what?</a:t>
            </a:r>
            <a:endParaRPr/>
          </a:p>
          <a:p>
            <a:pPr indent="0" lvl="1" marL="742950" rtl="0" algn="l"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You need to raise money!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284794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4013200"/>
            <a:ext cx="419100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00" y="3124200"/>
            <a:ext cx="57912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3"/>
          <p:cNvSpPr txBox="1"/>
          <p:nvPr/>
        </p:nvSpPr>
        <p:spPr>
          <a:xfrm>
            <a:off x="1143000" y="419993"/>
            <a:ext cx="7848600" cy="3847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Charity</a:t>
            </a:r>
            <a:r>
              <a:rPr b="1" i="0" lang="en-US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Business!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Donations $410 B	</a:t>
            </a:r>
            <a:r>
              <a:rPr b="1" i="0" lang="en-US" sz="1200" u="none" cap="none" strike="noStrike">
                <a:solidFill>
                  <a:srgbClr val="F1250F"/>
                </a:solidFill>
                <a:latin typeface="Arial"/>
                <a:ea typeface="Arial"/>
                <a:cs typeface="Arial"/>
                <a:sym typeface="Arial"/>
              </a:rPr>
              <a:t>5.4%  GDP        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interchangeable with NFP</a:t>
            </a:r>
            <a:endParaRPr b="1" i="0" sz="8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4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$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"/>
          <p:cNvSpPr txBox="1"/>
          <p:nvPr>
            <p:ph type="title"/>
          </p:nvPr>
        </p:nvSpPr>
        <p:spPr>
          <a:xfrm>
            <a:off x="1143000" y="381000"/>
            <a:ext cx="7543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0"/>
            <a:ext cx="8153400" cy="86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 txBox="1"/>
          <p:nvPr>
            <p:ph type="title"/>
          </p:nvPr>
        </p:nvSpPr>
        <p:spPr>
          <a:xfrm>
            <a:off x="914400" y="38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Fundraising: The Giving Pie</a:t>
            </a:r>
            <a:endParaRPr/>
          </a:p>
        </p:txBody>
      </p:sp>
      <p:sp>
        <p:nvSpPr>
          <p:cNvPr id="162" name="Google Shape;162;p15"/>
          <p:cNvSpPr txBox="1"/>
          <p:nvPr>
            <p:ph idx="1" type="body"/>
          </p:nvPr>
        </p:nvSpPr>
        <p:spPr>
          <a:xfrm>
            <a:off x="1143000" y="1371600"/>
            <a:ext cx="7467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2400"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3" name="Google Shape;163;p15"/>
          <p:cNvSpPr/>
          <p:nvPr/>
        </p:nvSpPr>
        <p:spPr>
          <a:xfrm>
            <a:off x="7086600" y="6172200"/>
            <a:ext cx="1828800" cy="53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1066800"/>
            <a:ext cx="8458200" cy="56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/>
          <p:nvPr>
            <p:ph type="title"/>
          </p:nvPr>
        </p:nvSpPr>
        <p:spPr>
          <a:xfrm>
            <a:off x="1143000" y="381000"/>
            <a:ext cx="7543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Fundraising:</a:t>
            </a:r>
            <a:br>
              <a:rPr lang="en-US" sz="54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aseline="30000" lang="en-US" sz="3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$</a:t>
            </a:r>
            <a:r>
              <a:rPr lang="en-US" sz="3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50,000 Campaign Pyramid</a:t>
            </a:r>
            <a:endParaRPr/>
          </a:p>
        </p:txBody>
      </p:sp>
      <p:pic>
        <p:nvPicPr>
          <p:cNvPr id="170" name="Google Shape;17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1524000"/>
            <a:ext cx="6781800" cy="4904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/>
          <p:nvPr>
            <p:ph type="title"/>
          </p:nvPr>
        </p:nvSpPr>
        <p:spPr>
          <a:xfrm>
            <a:off x="1600200" y="-76200"/>
            <a:ext cx="6477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5400"/>
            </a:br>
            <a:r>
              <a:rPr lang="en-US" sz="4400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Fundraising:</a:t>
            </a:r>
            <a:br>
              <a:rPr lang="en-US" sz="4400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800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The Campaign Pyramid</a:t>
            </a:r>
            <a:br>
              <a:rPr lang="en-US" sz="4400">
                <a:latin typeface="Arial"/>
                <a:ea typeface="Arial"/>
                <a:cs typeface="Arial"/>
                <a:sym typeface="Arial"/>
              </a:rPr>
            </a:br>
            <a:endParaRPr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7"/>
          <p:cNvSpPr txBox="1"/>
          <p:nvPr>
            <p:ph idx="1" type="body"/>
          </p:nvPr>
        </p:nvSpPr>
        <p:spPr>
          <a:xfrm>
            <a:off x="1219200" y="1828800"/>
            <a:ext cx="7467600" cy="4011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Prospects must be </a:t>
            </a:r>
            <a:r>
              <a:rPr b="1" i="1" lang="en-US" sz="24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qualified</a:t>
            </a: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1" lang="en-US" sz="24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interested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b="1" lang="en-US" sz="24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Four</a:t>
            </a: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appointments for every successful “ask”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Big “asks”= no more difficult than small “asks”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Work from top to bottom of pyramid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Beware of asking too little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Matching gifts = Successful strategy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Finish the campaign…homestretch donors</a:t>
            </a:r>
            <a:endParaRPr/>
          </a:p>
        </p:txBody>
      </p:sp>
      <p:pic>
        <p:nvPicPr>
          <p:cNvPr id="177" name="Google Shape;17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3000" y="5029200"/>
            <a:ext cx="33940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type="title"/>
          </p:nvPr>
        </p:nvSpPr>
        <p:spPr>
          <a:xfrm>
            <a:off x="1143000" y="381000"/>
            <a:ext cx="7543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The Great Wealth Transfer</a:t>
            </a:r>
            <a:endParaRPr/>
          </a:p>
        </p:txBody>
      </p:sp>
      <p:pic>
        <p:nvPicPr>
          <p:cNvPr id="183" name="Google Shape;183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1143000"/>
            <a:ext cx="5486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400" y="4648200"/>
            <a:ext cx="26670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 txBox="1"/>
          <p:nvPr>
            <p:ph type="title"/>
          </p:nvPr>
        </p:nvSpPr>
        <p:spPr>
          <a:xfrm>
            <a:off x="1143000" y="381000"/>
            <a:ext cx="7543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MacKenzie Scott’s </a:t>
            </a:r>
            <a:br>
              <a:rPr lang="en-US" sz="4000"/>
            </a:br>
            <a:r>
              <a:rPr lang="en-US" sz="4800"/>
              <a:t>$84 million gift </a:t>
            </a:r>
            <a:br>
              <a:rPr lang="en-US" sz="4000"/>
            </a:br>
            <a:r>
              <a:rPr lang="en-US" sz="4000"/>
              <a:t>October 18, 2022</a:t>
            </a:r>
            <a:endParaRPr/>
          </a:p>
        </p:txBody>
      </p:sp>
      <p:sp>
        <p:nvSpPr>
          <p:cNvPr id="190" name="Google Shape;190;p19"/>
          <p:cNvSpPr txBox="1"/>
          <p:nvPr>
            <p:ph idx="1" type="body"/>
          </p:nvPr>
        </p:nvSpPr>
        <p:spPr>
          <a:xfrm>
            <a:off x="1143000" y="2743200"/>
            <a:ext cx="7543800" cy="3382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6600"/>
              <a:buFont typeface="Calibri"/>
              <a:buNone/>
            </a:pPr>
            <a:r>
              <a:rPr b="1" lang="en-US" sz="6600">
                <a:solidFill>
                  <a:srgbClr val="00B050"/>
                </a:solidFill>
              </a:rPr>
              <a:t>Girl Scouts USA</a:t>
            </a:r>
            <a:endParaRPr/>
          </a:p>
        </p:txBody>
      </p:sp>
      <p:pic>
        <p:nvPicPr>
          <p:cNvPr id="191" name="Google Shape;19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3188" y="4119269"/>
            <a:ext cx="2003423" cy="170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797" y="4114800"/>
            <a:ext cx="2794000" cy="170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3318" y="4179230"/>
            <a:ext cx="2136775" cy="170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>
            <p:ph type="title"/>
          </p:nvPr>
        </p:nvSpPr>
        <p:spPr>
          <a:xfrm>
            <a:off x="1143000" y="0"/>
            <a:ext cx="7543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Class administration</a:t>
            </a:r>
            <a:endParaRPr/>
          </a:p>
        </p:txBody>
      </p:sp>
      <p:sp>
        <p:nvSpPr>
          <p:cNvPr id="64" name="Google Shape;64;p2"/>
          <p:cNvSpPr txBox="1"/>
          <p:nvPr>
            <p:ph idx="1" type="body"/>
          </p:nvPr>
        </p:nvSpPr>
        <p:spPr>
          <a:xfrm>
            <a:off x="1143000" y="838201"/>
            <a:ext cx="75438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1" lang="en-US" sz="2400"/>
              <a:t>Mandatory 1:1 Office Hours due Sun. 29 Oct</a:t>
            </a:r>
            <a:endParaRPr/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–"/>
            </a:pPr>
            <a:r>
              <a:rPr b="1" lang="en-US" sz="2200"/>
              <a:t>32 pending</a:t>
            </a:r>
            <a:endParaRPr/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–"/>
            </a:pPr>
            <a:r>
              <a:rPr b="1" lang="en-US" sz="2200"/>
              <a:t>Today after class 12:30 - 1pm</a:t>
            </a:r>
            <a:endParaRPr/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–"/>
            </a:pPr>
            <a:r>
              <a:rPr b="1" lang="en-US" sz="2200"/>
              <a:t>Zoom waiting room option (sign up)</a:t>
            </a:r>
            <a:endParaRPr/>
          </a:p>
          <a:p>
            <a:pPr indent="-228600" lvl="2" marL="1143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lang="en-US" sz="1800"/>
              <a:t>Thursday 26 Oct and Friday 27 Oct</a:t>
            </a:r>
            <a:endParaRPr/>
          </a:p>
          <a:p>
            <a:pPr indent="-228600" lvl="3" marL="1600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</a:pPr>
            <a:r>
              <a:rPr b="1" lang="en-US" sz="1600"/>
              <a:t>4:30 pm – 5:30 pm</a:t>
            </a:r>
            <a:endParaRPr b="1" sz="2200"/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–"/>
            </a:pPr>
            <a:r>
              <a:rPr b="1" lang="en-US" sz="2200"/>
              <a:t>Let me know your availability Sat. 28 and Sun. 29 Oct</a:t>
            </a:r>
            <a:endParaRPr/>
          </a:p>
          <a:p>
            <a:pPr indent="0" lvl="1" marL="4572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b="1" sz="22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sz="2200"/>
          </a:p>
          <a:p>
            <a:pPr indent="0" lvl="1" marL="4572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sz="2200"/>
          </a:p>
          <a:p>
            <a:pPr indent="0" lvl="1" marL="4572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sz="22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/>
          </a:p>
        </p:txBody>
      </p:sp>
      <p:pic>
        <p:nvPicPr>
          <p:cNvPr id="65" name="Google Shape;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200" y="4606637"/>
            <a:ext cx="3352800" cy="152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title"/>
          </p:nvPr>
        </p:nvSpPr>
        <p:spPr>
          <a:xfrm>
            <a:off x="1143000" y="381000"/>
            <a:ext cx="7543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San Diego Business Journal </a:t>
            </a:r>
            <a:br>
              <a:rPr lang="en-US" sz="4000"/>
            </a:br>
            <a:r>
              <a:rPr lang="en-US" sz="4000"/>
              <a:t>Book of Lists</a:t>
            </a:r>
            <a:endParaRPr/>
          </a:p>
        </p:txBody>
      </p:sp>
      <p:sp>
        <p:nvSpPr>
          <p:cNvPr id="199" name="Google Shape;199;p20"/>
          <p:cNvSpPr txBox="1"/>
          <p:nvPr>
            <p:ph idx="2" type="body"/>
          </p:nvPr>
        </p:nvSpPr>
        <p:spPr>
          <a:xfrm>
            <a:off x="4572000" y="1981200"/>
            <a:ext cx="4114800" cy="4221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E21ED9"/>
              </a:buClr>
              <a:buSzPts val="3600"/>
              <a:buFont typeface="Calibri"/>
              <a:buChar char="•"/>
            </a:pPr>
            <a:r>
              <a:rPr b="1" lang="en-US" sz="3600">
                <a:solidFill>
                  <a:srgbClr val="E21ED9"/>
                </a:solidFill>
              </a:rPr>
              <a:t>Table of contents</a:t>
            </a:r>
            <a:endParaRPr/>
          </a:p>
          <a:p>
            <a:pPr indent="-342900" lvl="0" marL="342900" rtl="0" algn="l">
              <a:spcBef>
                <a:spcPts val="720"/>
              </a:spcBef>
              <a:spcAft>
                <a:spcPts val="0"/>
              </a:spcAft>
              <a:buClr>
                <a:srgbClr val="00B050"/>
              </a:buClr>
              <a:buSzPts val="3600"/>
              <a:buFont typeface="Calibri"/>
              <a:buChar char="•"/>
            </a:pPr>
            <a:r>
              <a:rPr b="1" lang="en-US" sz="3600">
                <a:solidFill>
                  <a:srgbClr val="00B050"/>
                </a:solidFill>
              </a:rPr>
              <a:t>Wealthiest</a:t>
            </a:r>
            <a:endParaRPr/>
          </a:p>
          <a:p>
            <a:pPr indent="-342900" lvl="0" marL="342900" rtl="0" algn="l">
              <a:spcBef>
                <a:spcPts val="720"/>
              </a:spcBef>
              <a:spcAft>
                <a:spcPts val="0"/>
              </a:spcAft>
              <a:buClr>
                <a:srgbClr val="AB7942"/>
              </a:buClr>
              <a:buSzPts val="3600"/>
              <a:buFont typeface="Calibri"/>
              <a:buChar char="•"/>
            </a:pPr>
            <a:r>
              <a:rPr b="1" lang="en-US" sz="3600">
                <a:solidFill>
                  <a:srgbClr val="AB7942"/>
                </a:solidFill>
              </a:rPr>
              <a:t>Non-Profits (grants)</a:t>
            </a:r>
            <a:endParaRPr/>
          </a:p>
          <a:p>
            <a:pPr indent="-342900" lvl="0" marL="342900" rtl="0" algn="l">
              <a:spcBef>
                <a:spcPts val="720"/>
              </a:spcBef>
              <a:spcAft>
                <a:spcPts val="0"/>
              </a:spcAft>
              <a:buClr>
                <a:srgbClr val="44969F"/>
              </a:buClr>
              <a:buSzPts val="3600"/>
              <a:buFont typeface="Calibri"/>
              <a:buChar char="•"/>
            </a:pPr>
            <a:r>
              <a:rPr b="1" lang="en-US" sz="3600">
                <a:solidFill>
                  <a:srgbClr val="44969F"/>
                </a:solidFill>
              </a:rPr>
              <a:t>Family Foundations</a:t>
            </a:r>
            <a:endParaRPr/>
          </a:p>
          <a:p>
            <a:pPr indent="-342900" lvl="0" marL="342900" rtl="0" algn="l">
              <a:spcBef>
                <a:spcPts val="720"/>
              </a:spcBef>
              <a:spcAft>
                <a:spcPts val="0"/>
              </a:spcAft>
              <a:buClr>
                <a:srgbClr val="7030A0"/>
              </a:buClr>
              <a:buSzPts val="3600"/>
              <a:buFont typeface="Calibri"/>
              <a:buChar char="•"/>
            </a:pPr>
            <a:r>
              <a:rPr b="1" lang="en-US" sz="3600">
                <a:solidFill>
                  <a:srgbClr val="7030A0"/>
                </a:solidFill>
              </a:rPr>
              <a:t>Corporations</a:t>
            </a:r>
            <a:endParaRPr/>
          </a:p>
          <a:p>
            <a:pPr indent="-114300" lvl="0" marL="34290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b="1" sz="3600">
              <a:solidFill>
                <a:srgbClr val="00B050"/>
              </a:solidFill>
            </a:endParaRPr>
          </a:p>
          <a:p>
            <a:pPr indent="-114300" lvl="0" marL="34290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b="1" sz="3600">
              <a:solidFill>
                <a:srgbClr val="FF0000"/>
              </a:solidFill>
            </a:endParaRPr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00" name="Google Shape;200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935163"/>
            <a:ext cx="36576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/>
          <p:nvPr>
            <p:ph type="title"/>
          </p:nvPr>
        </p:nvSpPr>
        <p:spPr>
          <a:xfrm>
            <a:off x="914400" y="38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Fundraising: The Giving Pie</a:t>
            </a:r>
            <a:endParaRPr/>
          </a:p>
        </p:txBody>
      </p:sp>
      <p:sp>
        <p:nvSpPr>
          <p:cNvPr id="207" name="Google Shape;207;p21"/>
          <p:cNvSpPr txBox="1"/>
          <p:nvPr>
            <p:ph idx="1" type="body"/>
          </p:nvPr>
        </p:nvSpPr>
        <p:spPr>
          <a:xfrm>
            <a:off x="1143000" y="1371600"/>
            <a:ext cx="7467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2400"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7086600" y="6172200"/>
            <a:ext cx="1828800" cy="53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1066800"/>
            <a:ext cx="8458200" cy="56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>
            <p:ph type="title"/>
          </p:nvPr>
        </p:nvSpPr>
        <p:spPr>
          <a:xfrm>
            <a:off x="990600" y="381000"/>
            <a:ext cx="8001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Next Class Monday, Oct 30</a:t>
            </a:r>
            <a:br>
              <a:rPr lang="en-US" sz="3600">
                <a:solidFill>
                  <a:schemeClr val="dk1"/>
                </a:solidFill>
              </a:rPr>
            </a:br>
            <a:r>
              <a:rPr lang="en-US" sz="2800">
                <a:solidFill>
                  <a:srgbClr val="00B050"/>
                </a:solidFill>
              </a:rPr>
              <a:t>(4) Stanford Social Innovation Review (SSIR) articles</a:t>
            </a:r>
            <a:br>
              <a:rPr lang="en-US" sz="2800">
                <a:solidFill>
                  <a:srgbClr val="00B050"/>
                </a:solidFill>
              </a:rPr>
            </a:br>
            <a:r>
              <a:rPr lang="en-US" sz="2800">
                <a:solidFill>
                  <a:srgbClr val="7030A0"/>
                </a:solidFill>
              </a:rPr>
              <a:t>Review: Dan Pallotta TED Talk</a:t>
            </a:r>
            <a:br>
              <a:rPr lang="en-US" sz="2800">
                <a:solidFill>
                  <a:srgbClr val="00B050"/>
                </a:solidFill>
              </a:rPr>
            </a:br>
            <a:r>
              <a:rPr lang="en-US" sz="2800">
                <a:solidFill>
                  <a:srgbClr val="AB7942"/>
                </a:solidFill>
              </a:rPr>
              <a:t>Acumen Academy: Ultimate Intro Guide </a:t>
            </a:r>
            <a:endParaRPr/>
          </a:p>
        </p:txBody>
      </p:sp>
      <p:sp>
        <p:nvSpPr>
          <p:cNvPr id="215" name="Google Shape;215;p22"/>
          <p:cNvSpPr/>
          <p:nvPr/>
        </p:nvSpPr>
        <p:spPr>
          <a:xfrm>
            <a:off x="1600200" y="2644170"/>
            <a:ext cx="6858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Passion Pitches </a:t>
            </a:r>
            <a:endParaRPr/>
          </a:p>
        </p:txBody>
      </p:sp>
      <p:pic>
        <p:nvPicPr>
          <p:cNvPr id="216" name="Google Shape;21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5547573"/>
            <a:ext cx="19685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6200" y="3733060"/>
            <a:ext cx="3268296" cy="2328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/>
          <p:nvPr>
            <p:ph type="title"/>
          </p:nvPr>
        </p:nvSpPr>
        <p:spPr>
          <a:xfrm>
            <a:off x="1143000" y="381000"/>
            <a:ext cx="7543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Drawing for Girl Scout Cookies</a:t>
            </a:r>
            <a:endParaRPr/>
          </a:p>
        </p:txBody>
      </p:sp>
      <p:pic>
        <p:nvPicPr>
          <p:cNvPr id="223" name="Google Shape;223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1447800"/>
            <a:ext cx="60960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/>
          <p:nvPr>
            <p:ph type="title"/>
          </p:nvPr>
        </p:nvSpPr>
        <p:spPr>
          <a:xfrm>
            <a:off x="1143000" y="381000"/>
            <a:ext cx="7543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Quiz #1 Results</a:t>
            </a:r>
            <a:endParaRPr/>
          </a:p>
        </p:txBody>
      </p:sp>
      <p:sp>
        <p:nvSpPr>
          <p:cNvPr id="71" name="Google Shape;71;p3"/>
          <p:cNvSpPr txBox="1"/>
          <p:nvPr>
            <p:ph idx="1" type="body"/>
          </p:nvPr>
        </p:nvSpPr>
        <p:spPr>
          <a:xfrm>
            <a:off x="1143000" y="1143000"/>
            <a:ext cx="75438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Calibri"/>
              <a:buNone/>
            </a:pPr>
            <a:r>
              <a:rPr lang="en-US">
                <a:solidFill>
                  <a:srgbClr val="00B050"/>
                </a:solidFill>
              </a:rPr>
              <a:t>Top scores: 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Ramon, Athena, Tyler K., Berk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72" name="Google Shape;7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4618" y="2362200"/>
            <a:ext cx="7412182" cy="4008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1018" y="346364"/>
            <a:ext cx="20574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/>
          <p:nvPr>
            <p:ph type="title"/>
          </p:nvPr>
        </p:nvSpPr>
        <p:spPr>
          <a:xfrm>
            <a:off x="1143000" y="76200"/>
            <a:ext cx="7543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Feedback from Monday, 23 Oct.</a:t>
            </a:r>
            <a:endParaRPr/>
          </a:p>
        </p:txBody>
      </p:sp>
      <p:sp>
        <p:nvSpPr>
          <p:cNvPr id="79" name="Google Shape;79;p4"/>
          <p:cNvSpPr txBox="1"/>
          <p:nvPr>
            <p:ph idx="1" type="body"/>
          </p:nvPr>
        </p:nvSpPr>
        <p:spPr>
          <a:xfrm>
            <a:off x="990600" y="990600"/>
            <a:ext cx="8503024" cy="521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rgbClr val="7030A0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rgbClr val="7030A0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rgbClr val="7030A0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rgbClr val="7030A0"/>
                </a:solidFill>
              </a:rPr>
              <a:t>++++“Can barely see to write this with lights off.”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rgbClr val="00B050"/>
                </a:solidFill>
              </a:rPr>
              <a:t>“Loved how the passion pitch started off in the dark. How creative!”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n-US" sz="2400"/>
              <a:t>“It was super fun being a part of the Passion team experience.”</a:t>
            </a:r>
            <a:endParaRPr b="1" sz="2400">
              <a:solidFill>
                <a:srgbClr val="C00000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rgbClr val="0070C0"/>
                </a:solidFill>
              </a:rPr>
              <a:t>“Passion pitches were simply awesome!”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rgbClr val="7030A0"/>
                </a:solidFill>
              </a:rPr>
              <a:t>“Enjoyed seeing my classmates share their passions.”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rgbClr val="00B050"/>
                </a:solidFill>
              </a:rPr>
              <a:t>“What talent and creativity! Entertaining!”</a:t>
            </a:r>
            <a:endParaRPr b="1" sz="2400">
              <a:solidFill>
                <a:srgbClr val="7030A0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n-US" sz="2400"/>
              <a:t>“Now I know what to do in my own group.”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0066CC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rgbClr val="0066CC"/>
                </a:solidFill>
              </a:rPr>
              <a:t>“Great feedback for passion pitches.”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1"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80" name="Google Shape;8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762000"/>
            <a:ext cx="2667000" cy="1349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/>
          <p:nvPr>
            <p:ph type="title"/>
          </p:nvPr>
        </p:nvSpPr>
        <p:spPr>
          <a:xfrm>
            <a:off x="1143000" y="381000"/>
            <a:ext cx="7543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Feedback from Monday, 23 Oct.</a:t>
            </a:r>
            <a:endParaRPr/>
          </a:p>
        </p:txBody>
      </p:sp>
      <p:sp>
        <p:nvSpPr>
          <p:cNvPr id="86" name="Google Shape;86;p5"/>
          <p:cNvSpPr txBox="1"/>
          <p:nvPr>
            <p:ph idx="1" type="body"/>
          </p:nvPr>
        </p:nvSpPr>
        <p:spPr>
          <a:xfrm>
            <a:off x="1143000" y="990600"/>
            <a:ext cx="7848600" cy="54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Calibri"/>
              <a:buNone/>
            </a:pPr>
            <a:r>
              <a:rPr b="1" lang="en-US">
                <a:solidFill>
                  <a:srgbClr val="7030A0"/>
                </a:solidFill>
              </a:rPr>
              <a:t>“Guest speaker was not as engaging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Calibri"/>
              <a:buNone/>
            </a:pPr>
            <a:r>
              <a:rPr b="1" lang="en-US">
                <a:solidFill>
                  <a:srgbClr val="7030A0"/>
                </a:solidFill>
              </a:rPr>
              <a:t> as the others.”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1">
              <a:solidFill>
                <a:srgbClr val="7030A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1">
              <a:solidFill>
                <a:srgbClr val="7030A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rgbClr val="AB7942"/>
              </a:buClr>
              <a:buSzPts val="2800"/>
              <a:buFont typeface="Calibri"/>
              <a:buNone/>
            </a:pPr>
            <a:r>
              <a:rPr b="1" lang="en-US">
                <a:solidFill>
                  <a:srgbClr val="AB7942"/>
                </a:solidFill>
              </a:rPr>
              <a:t>Brown bag experience?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1">
              <a:solidFill>
                <a:srgbClr val="AB7942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t/>
            </a:r>
            <a:endParaRPr b="1">
              <a:solidFill>
                <a:srgbClr val="C0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1" lang="en-US">
                <a:solidFill>
                  <a:srgbClr val="C00000"/>
                </a:solidFill>
              </a:rPr>
              <a:t>CP points</a:t>
            </a:r>
            <a:endParaRPr b="1">
              <a:solidFill>
                <a:srgbClr val="00B05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Calibri"/>
              <a:buNone/>
            </a:pPr>
            <a:r>
              <a:rPr b="1" lang="en-US" sz="2400">
                <a:solidFill>
                  <a:srgbClr val="00B050"/>
                </a:solidFill>
              </a:rPr>
              <a:t>Katie, Jeffrey, Irene, Yaman(?), Vanessa, Hannah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Calibri"/>
              <a:buNone/>
            </a:pPr>
            <a:r>
              <a:rPr b="1" lang="en-US">
                <a:solidFill>
                  <a:srgbClr val="00B050"/>
                </a:solidFill>
              </a:rPr>
              <a:t>	</a:t>
            </a:r>
            <a:r>
              <a:rPr b="1" lang="en-US">
                <a:solidFill>
                  <a:srgbClr val="E21ED9"/>
                </a:solidFill>
              </a:rPr>
              <a:t>Used Q-A protocols ++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E21ED9"/>
              </a:buClr>
              <a:buSzPts val="2800"/>
              <a:buFont typeface="Calibri"/>
              <a:buNone/>
            </a:pPr>
            <a:r>
              <a:rPr b="1" lang="en-US">
                <a:solidFill>
                  <a:srgbClr val="E21ED9"/>
                </a:solidFill>
              </a:rPr>
              <a:t>		</a:t>
            </a:r>
            <a:r>
              <a:rPr b="1" lang="en-US" sz="4000">
                <a:solidFill>
                  <a:srgbClr val="E21ED9"/>
                </a:solidFill>
              </a:rPr>
              <a:t>Berk, Phillip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1">
              <a:solidFill>
                <a:srgbClr val="AB7942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1">
              <a:solidFill>
                <a:srgbClr val="AB7942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1">
              <a:solidFill>
                <a:srgbClr val="AB7942"/>
              </a:solidFill>
            </a:endParaRPr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87" name="Google Shape;8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1752600"/>
            <a:ext cx="2209800" cy="21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225" y="1652727"/>
            <a:ext cx="4046874" cy="303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ESG</a:t>
            </a:r>
            <a:endParaRPr/>
          </a:p>
        </p:txBody>
      </p:sp>
      <p:sp>
        <p:nvSpPr>
          <p:cNvPr id="94" name="Google Shape;94;p6"/>
          <p:cNvSpPr txBox="1"/>
          <p:nvPr>
            <p:ph idx="1" type="body"/>
          </p:nvPr>
        </p:nvSpPr>
        <p:spPr>
          <a:xfrm>
            <a:off x="1066800" y="9906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1250F"/>
              </a:buClr>
              <a:buSzPts val="2800"/>
              <a:buFont typeface="Calibri"/>
              <a:buChar char="•"/>
            </a:pPr>
            <a:r>
              <a:rPr b="1" lang="en-US">
                <a:solidFill>
                  <a:srgbClr val="F1250F"/>
                </a:solidFill>
              </a:rPr>
              <a:t>Environmental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F1250F"/>
              </a:buClr>
              <a:buSzPts val="2800"/>
              <a:buFont typeface="Calibri"/>
              <a:buChar char="•"/>
            </a:pPr>
            <a:r>
              <a:rPr b="1" lang="en-US">
                <a:solidFill>
                  <a:srgbClr val="F1250F"/>
                </a:solidFill>
              </a:rPr>
              <a:t>Social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F1250F"/>
              </a:buClr>
              <a:buSzPts val="2800"/>
              <a:buFont typeface="Calibri"/>
              <a:buChar char="•"/>
            </a:pPr>
            <a:r>
              <a:rPr b="1" lang="en-US">
                <a:solidFill>
                  <a:srgbClr val="F1250F"/>
                </a:solidFill>
              </a:rPr>
              <a:t>Governance</a:t>
            </a:r>
            <a:r>
              <a:rPr b="1" lang="en-US"/>
              <a:t> </a:t>
            </a:r>
            <a:r>
              <a:rPr lang="en-US"/>
              <a:t>(corporate)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FF0000"/>
                </a:solidFill>
              </a:rPr>
              <a:t>Investing strategies should consider ESG issues.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/>
              <a:t>Used since UN-sponsored report, </a:t>
            </a:r>
            <a:r>
              <a:rPr i="1" lang="en-US" sz="2400"/>
              <a:t>“Who Cares Wins”</a:t>
            </a:r>
            <a:r>
              <a:rPr lang="en-US" sz="2400"/>
              <a:t> (2004). </a:t>
            </a:r>
            <a:r>
              <a:rPr lang="en-US" sz="2400">
                <a:solidFill>
                  <a:srgbClr val="FF0000"/>
                </a:solidFill>
              </a:rPr>
              <a:t>Contrasts with Milton Friedman’s doctrine </a:t>
            </a:r>
            <a:r>
              <a:rPr i="1" lang="en-US" sz="2400">
                <a:solidFill>
                  <a:srgbClr val="FF0000"/>
                </a:solidFill>
              </a:rPr>
              <a:t>“The Social Responsibility of Business is to increase its profits.” </a:t>
            </a:r>
            <a:r>
              <a:rPr lang="en-US" sz="2400">
                <a:solidFill>
                  <a:srgbClr val="FF0000"/>
                </a:solidFill>
              </a:rPr>
              <a:t>(1970)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2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FF0000"/>
                </a:solidFill>
              </a:rPr>
              <a:t>Stakeholder v. Shareholder Capitalism</a:t>
            </a:r>
            <a:endParaRPr/>
          </a:p>
        </p:txBody>
      </p:sp>
      <p:pic>
        <p:nvPicPr>
          <p:cNvPr id="95" name="Google Shape;9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0" y="1028700"/>
            <a:ext cx="30480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>
            <p:ph type="title"/>
          </p:nvPr>
        </p:nvSpPr>
        <p:spPr>
          <a:xfrm>
            <a:off x="1143000" y="0"/>
            <a:ext cx="7543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Networking </a:t>
            </a:r>
            <a:endParaRPr i="1">
              <a:solidFill>
                <a:srgbClr val="00B050"/>
              </a:solidFill>
            </a:endParaRPr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1143000" y="1219200"/>
            <a:ext cx="75438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0325" rtl="0" algn="ctr">
              <a:spcBef>
                <a:spcPts val="0"/>
              </a:spcBef>
              <a:spcAft>
                <a:spcPts val="0"/>
              </a:spcAft>
              <a:buClr>
                <a:srgbClr val="F1250F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1250F"/>
                </a:solidFill>
              </a:rPr>
              <a:t>Hierarchy of communication</a:t>
            </a:r>
            <a:endParaRPr/>
          </a:p>
          <a:p>
            <a:pPr indent="-514350" lvl="0" marL="574675" rtl="0" algn="l">
              <a:spcBef>
                <a:spcPts val="21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1" lang="en-US" sz="1800"/>
              <a:t>Pillow talk</a:t>
            </a:r>
            <a:endParaRPr/>
          </a:p>
          <a:p>
            <a:pPr indent="-457200" lvl="0" marL="517525" rtl="0" algn="l">
              <a:spcBef>
                <a:spcPts val="21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AutoNum type="arabicPeriod"/>
            </a:pPr>
            <a:r>
              <a:rPr b="1" lang="en-US" sz="1800">
                <a:solidFill>
                  <a:srgbClr val="FF0000"/>
                </a:solidFill>
              </a:rPr>
              <a:t>Eyeball to eyeball</a:t>
            </a:r>
            <a:endParaRPr/>
          </a:p>
          <a:p>
            <a:pPr indent="-457200" lvl="0" marL="517525" rtl="0" algn="l">
              <a:spcBef>
                <a:spcPts val="21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1" lang="en-US" sz="1800"/>
              <a:t>Skype, FaceTime, WeChat</a:t>
            </a:r>
            <a:endParaRPr/>
          </a:p>
          <a:p>
            <a:pPr indent="-457200" lvl="0" marL="517525" rtl="0" algn="l">
              <a:spcBef>
                <a:spcPts val="21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1" lang="en-US" sz="1800"/>
              <a:t>Telephone conversation</a:t>
            </a:r>
            <a:endParaRPr/>
          </a:p>
          <a:p>
            <a:pPr indent="-457200" lvl="0" marL="517525" rtl="0" algn="l">
              <a:spcBef>
                <a:spcPts val="21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1" lang="en-US" sz="1800"/>
              <a:t>Voice mail</a:t>
            </a:r>
            <a:endParaRPr/>
          </a:p>
          <a:p>
            <a:pPr indent="-457200" lvl="0" marL="517525" rtl="0" algn="l">
              <a:spcBef>
                <a:spcPts val="21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1" lang="en-US" sz="1800"/>
              <a:t>Facebook, WhatsApp, Instagram, LinkedIn, other visual</a:t>
            </a:r>
            <a:endParaRPr/>
          </a:p>
          <a:p>
            <a:pPr indent="-457200" lvl="0" marL="517525" rtl="0" algn="l">
              <a:spcBef>
                <a:spcPts val="21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AutoNum type="arabicPeriod"/>
            </a:pPr>
            <a:r>
              <a:rPr b="1" lang="en-US" sz="1800">
                <a:solidFill>
                  <a:srgbClr val="FF0000"/>
                </a:solidFill>
              </a:rPr>
              <a:t>Text, e-mail</a:t>
            </a:r>
            <a:r>
              <a:rPr b="1" lang="en-US" sz="1800"/>
              <a:t>, twitter, other social media</a:t>
            </a:r>
            <a:endParaRPr/>
          </a:p>
          <a:p>
            <a:pPr indent="-165100" lvl="0" marL="342900" rtl="0" algn="l">
              <a:spcBef>
                <a:spcPts val="2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02" name="Google Shape;10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8755" y="2514600"/>
            <a:ext cx="3048000" cy="193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"/>
          <p:cNvSpPr txBox="1"/>
          <p:nvPr>
            <p:ph type="title"/>
          </p:nvPr>
        </p:nvSpPr>
        <p:spPr>
          <a:xfrm>
            <a:off x="1143000" y="381000"/>
            <a:ext cx="7543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Optional Field Trip</a:t>
            </a:r>
            <a:br>
              <a:rPr lang="en-US" sz="3600"/>
            </a:br>
            <a:r>
              <a:rPr lang="en-US" sz="3600"/>
              <a:t>Friday, 3 November</a:t>
            </a:r>
            <a:br>
              <a:rPr lang="en-US" sz="3600"/>
            </a:br>
            <a:r>
              <a:rPr lang="en-US" sz="3600"/>
              <a:t>10 am</a:t>
            </a:r>
            <a:endParaRPr/>
          </a:p>
        </p:txBody>
      </p:sp>
      <p:sp>
        <p:nvSpPr>
          <p:cNvPr id="108" name="Google Shape;108;p8"/>
          <p:cNvSpPr txBox="1"/>
          <p:nvPr>
            <p:ph idx="1" type="body"/>
          </p:nvPr>
        </p:nvSpPr>
        <p:spPr>
          <a:xfrm>
            <a:off x="1143000" y="1658984"/>
            <a:ext cx="7543800" cy="4467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C00000"/>
                </a:solidFill>
              </a:rPr>
              <a:t>2383 Via Segundo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C00000"/>
                </a:solidFill>
              </a:rPr>
              <a:t>San Ysidro, CA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C00000"/>
                </a:solidFill>
              </a:rPr>
              <a:t> 92173</a:t>
            </a:r>
            <a:endParaRPr/>
          </a:p>
        </p:txBody>
      </p:sp>
      <p:pic>
        <p:nvPicPr>
          <p:cNvPr descr="C:\Users\Jo Dee\AppData\Local\Microsoft\Windows\INetCache\IE\OFQD65EX\2772025842_55dfb4d10f_z[1].jpg" id="109" name="Google Shape;10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999" y="1295400"/>
            <a:ext cx="1814056" cy="228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8421" y="4425065"/>
            <a:ext cx="2684997" cy="181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2999" y="3727708"/>
            <a:ext cx="4610533" cy="291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8400" y="2436494"/>
            <a:ext cx="2743200" cy="1988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 txBox="1"/>
          <p:nvPr>
            <p:ph type="title"/>
          </p:nvPr>
        </p:nvSpPr>
        <p:spPr>
          <a:xfrm>
            <a:off x="1143000" y="381000"/>
            <a:ext cx="7543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Optional Field Trip</a:t>
            </a:r>
            <a:br>
              <a:rPr lang="en-US" sz="3600"/>
            </a:br>
            <a:r>
              <a:rPr lang="en-US" sz="3600"/>
              <a:t>Friday, 10 November</a:t>
            </a:r>
            <a:br>
              <a:rPr lang="en-US" sz="3600"/>
            </a:br>
            <a:r>
              <a:rPr lang="en-US" sz="3600"/>
              <a:t>10 am</a:t>
            </a:r>
            <a:endParaRPr/>
          </a:p>
        </p:txBody>
      </p:sp>
      <p:sp>
        <p:nvSpPr>
          <p:cNvPr id="118" name="Google Shape;118;p9"/>
          <p:cNvSpPr txBox="1"/>
          <p:nvPr>
            <p:ph idx="1" type="body"/>
          </p:nvPr>
        </p:nvSpPr>
        <p:spPr>
          <a:xfrm>
            <a:off x="1143000" y="2133600"/>
            <a:ext cx="7543800" cy="3992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b="1" i="1" lang="en-US" sz="4400">
                <a:solidFill>
                  <a:srgbClr val="0070C0"/>
                </a:solidFill>
              </a:rPr>
              <a:t>  </a:t>
            </a:r>
            <a:r>
              <a:rPr b="1" i="1" lang="en-US" sz="4800">
                <a:solidFill>
                  <a:srgbClr val="0070C0"/>
                </a:solidFill>
              </a:rPr>
              <a:t>Carlsbad</a:t>
            </a:r>
            <a:endParaRPr/>
          </a:p>
          <a:p>
            <a:pPr indent="0" lvl="0" marL="0" rtl="0" algn="ctr">
              <a:spcBef>
                <a:spcPts val="96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Calibri"/>
              <a:buNone/>
            </a:pPr>
            <a:r>
              <a:rPr b="1" i="1" lang="en-US" sz="4800">
                <a:solidFill>
                  <a:srgbClr val="0070C0"/>
                </a:solidFill>
              </a:rPr>
              <a:t> Desalinization Plant</a:t>
            </a:r>
            <a:endParaRPr/>
          </a:p>
        </p:txBody>
      </p:sp>
      <p:pic>
        <p:nvPicPr>
          <p:cNvPr id="119" name="Google Shape;11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5742" y="4267200"/>
            <a:ext cx="2895600" cy="1782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2971" y="4267200"/>
            <a:ext cx="3352800" cy="1782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neral Presentation-building-side">
  <a:themeElements>
    <a:clrScheme name="Otterson_powerpoi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2011-10-17T21:09:11Z</dcterms:created>
  <dc:creator>gazarabadi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